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976443"/>
            <a:ext cx="73442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Mapping the Jagged Frontier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76186"/>
            <a:ext cx="73054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LLM-Based Agent Capabilities in Well Engineering Tasks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48710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experimental analysis of AI agents in complex offshore well construction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0234"/>
            <a:ext cx="5830729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Timeline &amp; Deliverables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093470" y="1930122"/>
            <a:ext cx="30480" cy="5379244"/>
          </a:xfrm>
          <a:prstGeom prst="roundRect">
            <a:avLst>
              <a:gd name="adj" fmla="val 1119153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18796" y="2170628"/>
            <a:ext cx="682228" cy="30480"/>
          </a:xfrm>
          <a:prstGeom prst="roundRect">
            <a:avLst>
              <a:gd name="adj" fmla="val 1119153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1930122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2914" y="1985248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230517" y="2008227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 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30517" y="2479000"/>
            <a:ext cx="6075759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Literature review, coursework, task taxonomy, qualification exam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18796" y="3902035"/>
            <a:ext cx="682228" cy="30480"/>
          </a:xfrm>
          <a:prstGeom prst="roundRect">
            <a:avLst>
              <a:gd name="adj" fmla="val 1119153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837664" y="3661529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2914" y="3716655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230517" y="3739634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 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30517" y="4210407"/>
            <a:ext cx="607575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Benchmark development, pilot tests, position paper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18796" y="5269587"/>
            <a:ext cx="682228" cy="30480"/>
          </a:xfrm>
          <a:prstGeom prst="roundRect">
            <a:avLst>
              <a:gd name="adj" fmla="val 1119153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837664" y="5029081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2914" y="5084207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230517" y="510718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 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30517" y="5577959"/>
            <a:ext cx="607575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 experimental battery, SME evaluation, conference paper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318796" y="6637139"/>
            <a:ext cx="682228" cy="30480"/>
          </a:xfrm>
          <a:prstGeom prst="roundRect">
            <a:avLst>
              <a:gd name="adj" fmla="val 1119153"/>
            </a:avLst>
          </a:prstGeom>
          <a:solidFill>
            <a:srgbClr val="2D4DF2"/>
          </a:solidFill>
          <a:ln/>
        </p:spPr>
      </p:sp>
      <p:sp>
        <p:nvSpPr>
          <p:cNvPr id="21" name="Shape 18"/>
          <p:cNvSpPr/>
          <p:nvPr/>
        </p:nvSpPr>
        <p:spPr>
          <a:xfrm>
            <a:off x="837664" y="6396633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32914" y="6451759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230517" y="647473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 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30517" y="6945511"/>
            <a:ext cx="607575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Framework development, thesis writing, journal paper, defense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933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AI Evolution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195638"/>
            <a:ext cx="31307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Assistant to Agent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78690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LLMs transitioning to autonomous agents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63665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decompose problems and plan multi-step tasks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48640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Rapid adoption in high-risk industries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71561" y="3195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71561" y="378690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real limits unclear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463665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Peaks of success vs. valleys of failure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1561" y="548640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Critical gap in O&amp;G domain knowledge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34133"/>
            <a:ext cx="73499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Jagged Frontier Concept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16900"/>
            <a:ext cx="4158734" cy="2743319"/>
          </a:xfrm>
          <a:prstGeom prst="roundRect">
            <a:avLst>
              <a:gd name="adj" fmla="val 1308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9899" y="307907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2D4DF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97305" y="3276481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9899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Peaks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4531995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Super-human competence in certain tasks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816900"/>
            <a:ext cx="4158734" cy="2743319"/>
          </a:xfrm>
          <a:prstGeom prst="roundRect">
            <a:avLst>
              <a:gd name="adj" fmla="val 1308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97949" y="307907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18CE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5355" y="3276481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7949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Valleys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97949" y="4531995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Unexpected and illogical failures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816900"/>
            <a:ext cx="4158853" cy="2743319"/>
          </a:xfrm>
          <a:prstGeom prst="roundRect">
            <a:avLst>
              <a:gd name="adj" fmla="val 1308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5999" y="307907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A33B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3404" y="3276481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5999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Unknown Territory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5999" y="4531995"/>
            <a:ext cx="36345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Irregular performance in engineering domains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37724" y="582941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Mollick et al. (2023) introduced this concept for human-AI productivity.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gap: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autonomous agents in high-complexity engineering remain unmapped.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72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Questions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56347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336965"/>
            <a:ext cx="28523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Primary Question (P1)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832503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Where is the jagged frontier for LLM agents in offshore well construction planning?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156347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3336965"/>
            <a:ext cx="31623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Task Characteristics (P2)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83250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Which task features define peaks vs. valleys?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5574268"/>
            <a:ext cx="31319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Architecture Impact (P3)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do different agent architectures navigate this frontier?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5574268"/>
            <a:ext cx="29548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Safety Framework (P4)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we identify valleys a priori for safe deployment?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064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48188"/>
            <a:ext cx="4158734" cy="2129790"/>
          </a:xfrm>
          <a:prstGeom prst="roundRect">
            <a:avLst>
              <a:gd name="adj" fmla="val 6869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617708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22892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2468761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3246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Task Taxonomy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3742134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classification of offshore well construction tasks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2648188"/>
            <a:ext cx="4158734" cy="2129790"/>
          </a:xfrm>
          <a:prstGeom prst="roundRect">
            <a:avLst>
              <a:gd name="adj" fmla="val 6869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35773" y="2617708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11" name="Shape 9"/>
          <p:cNvSpPr/>
          <p:nvPr/>
        </p:nvSpPr>
        <p:spPr>
          <a:xfrm>
            <a:off x="6956048" y="22892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</p:sp>
      <p:sp>
        <p:nvSpPr>
          <p:cNvPr id="12" name="Text 10"/>
          <p:cNvSpPr/>
          <p:nvPr/>
        </p:nvSpPr>
        <p:spPr>
          <a:xfrm>
            <a:off x="7171432" y="2468761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3246596"/>
            <a:ext cx="32223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Experimental Benchmark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3742134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 evaluation framework with expert-defined ground truth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2648188"/>
            <a:ext cx="4158853" cy="2129790"/>
          </a:xfrm>
          <a:prstGeom prst="roundRect">
            <a:avLst>
              <a:gd name="adj" fmla="val 6869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3823" y="2617708"/>
            <a:ext cx="4158853" cy="121920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54217" y="22892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9601" y="2468761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3246596"/>
            <a:ext cx="28284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Systematic Evaluation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3742134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different LLM agent architectures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7724" y="5376267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37724" y="5345787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</p:sp>
      <p:sp>
        <p:nvSpPr>
          <p:cNvPr id="24" name="Text 22"/>
          <p:cNvSpPr/>
          <p:nvPr/>
        </p:nvSpPr>
        <p:spPr>
          <a:xfrm>
            <a:off x="3872925" y="519684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23"/>
          <p:cNvSpPr/>
          <p:nvPr/>
        </p:nvSpPr>
        <p:spPr>
          <a:xfrm>
            <a:off x="1107519" y="59746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Frontier Mapping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07519" y="6470213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Correlate task types with agent performance</a:t>
            </a:r>
            <a:endParaRPr lang="en-US" sz="1850" dirty="0"/>
          </a:p>
        </p:txBody>
      </p:sp>
      <p:sp>
        <p:nvSpPr>
          <p:cNvPr id="27" name="Shape 25"/>
          <p:cNvSpPr/>
          <p:nvPr/>
        </p:nvSpPr>
        <p:spPr>
          <a:xfrm>
            <a:off x="7434858" y="5376267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34858" y="5345787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54675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</p:sp>
      <p:sp>
        <p:nvSpPr>
          <p:cNvPr id="30" name="Text 28"/>
          <p:cNvSpPr/>
          <p:nvPr/>
        </p:nvSpPr>
        <p:spPr>
          <a:xfrm>
            <a:off x="10470059" y="519684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250" dirty="0"/>
          </a:p>
        </p:txBody>
      </p:sp>
      <p:sp>
        <p:nvSpPr>
          <p:cNvPr id="31" name="Text 29"/>
          <p:cNvSpPr/>
          <p:nvPr/>
        </p:nvSpPr>
        <p:spPr>
          <a:xfrm>
            <a:off x="7704653" y="59746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Decision Framework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704653" y="6470213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Propose safe deployment guidelines for O&amp;G industry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729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This Matters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95048"/>
            <a:ext cx="31237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Theoretical Contribution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69058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Extends Jagged Frontier theory to autonomous agents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41950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Industry Impact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469058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First rigorous study of AI agent safety in well engineering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41950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Novel Intersection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469058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Unique combination of AI agents, frontier theory, and O&amp;G domain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2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914" y="3039547"/>
            <a:ext cx="4788813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 Overview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14" y="3885962"/>
            <a:ext cx="6481286" cy="7624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4533" y="4839057"/>
            <a:ext cx="22425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1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024533" y="5233749"/>
            <a:ext cx="61000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Domain Definition &amp; Task Taxonomy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885962"/>
            <a:ext cx="6481286" cy="7624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5819" y="4839057"/>
            <a:ext cx="22425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2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05819" y="5233749"/>
            <a:ext cx="61000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Benchmark Design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4" y="5729288"/>
            <a:ext cx="6481286" cy="7624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24533" y="6682383"/>
            <a:ext cx="22425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3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24533" y="7077075"/>
            <a:ext cx="61000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Experimental Execution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729288"/>
            <a:ext cx="6481286" cy="7624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5819" y="6682383"/>
            <a:ext cx="22425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4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505819" y="7077075"/>
            <a:ext cx="61000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Analysis &amp; Mapping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5090"/>
            <a:ext cx="77790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Task Classification Framework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7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 Type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68660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Information Extraction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35385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Synthesis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02110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Diagnosis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968835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Planning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435560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Compliance Verification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13045" y="2977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Knowledge Domain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13045" y="3568660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Geology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313045" y="4035385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Fluids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313045" y="4502110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Mechanics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313045" y="4968835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Regulation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788366" y="2977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Complexity Level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788366" y="3568660"/>
            <a:ext cx="401931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Causal reasoning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9788366" y="4035385"/>
            <a:ext cx="401931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Temporal reasoning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788366" y="4502110"/>
            <a:ext cx="401931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Spatial reasoning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37724" y="61714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50-100 representative tasks from drilling manuals, SOPs, and daily drilling reports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6215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Evaluation Metrics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64575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936784" y="435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Binary Success Rate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849058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Task completion (yes/no)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3264575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4250293" y="435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Response Quality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51233" y="4849058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SME blind evaluation (1-5 scale)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64743" y="3264575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7563803" y="435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4743" y="4849058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Token cost &amp; reasoning steps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8252" y="3264575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6200" dirty="0"/>
          </a:p>
        </p:txBody>
      </p:sp>
      <p:sp>
        <p:nvSpPr>
          <p:cNvPr id="13" name="Text 11"/>
          <p:cNvSpPr/>
          <p:nvPr/>
        </p:nvSpPr>
        <p:spPr>
          <a:xfrm>
            <a:off x="10877312" y="435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Robustness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8252" y="4849058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Hallucination vs. graceful failure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88430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Architectures tested: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Baseline GPT-4o, RAG with SOPs, ReAct agents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2025-11-27T00:13:16Z</dcterms:created>
  <dcterms:modified xsi:type="dcterms:W3CDTF">2025-11-27T00:13:16Z</dcterms:modified>
</cp:coreProperties>
</file>